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1" r:id="rId7"/>
    <p:sldId id="263" r:id="rId8"/>
    <p:sldId id="287" r:id="rId9"/>
    <p:sldId id="272" r:id="rId10"/>
  </p:sldIdLst>
  <p:sldSz cx="12192000" cy="6858000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attle Text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recque, Jennifer" initials="L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65724" autoAdjust="0"/>
  </p:normalViewPr>
  <p:slideViewPr>
    <p:cSldViewPr snapToGrid="0">
      <p:cViewPr varScale="1">
        <p:scale>
          <a:sx n="46" d="100"/>
          <a:sy n="46" d="100"/>
        </p:scale>
        <p:origin x="175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01CAFE-2862-4AE4-ABAA-8829F2AB1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CEB48-49FE-4316-AA8C-0F7DA3CAE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D7197-BD7E-41AC-A679-A0589E432709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BAE6A-A5E9-4483-A46B-5C61FF168C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B1B3D-0987-4DCA-A86C-42D22EBCF4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BEFC-7B73-47AE-840F-CD6B0384C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C0BF14-D16B-42E5-8C33-ADBC16F95F75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7D0CC6-7566-4F0F-9896-715B4643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89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D0CC6-7566-4F0F-9896-715B4643A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City of Seattle has been investing in the community land trust model for over 20 years to create opportunities for households at 80% AMI or below.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Primarily worked through two non-profit partners, Homestead Community Land Trust and Habitat for Humanity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Currently have 200 permanently affordable homes with another 100 in the pipeline (some of those homes are part of a limited equity cooperative. You will be hearing about cooperatives today too).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D0CC6-7566-4F0F-9896-715B4643A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Key point to emphasize – a land trust model doesn’t automatically mean that the home is affordable.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Unlike </a:t>
            </a:r>
            <a:r>
              <a:rPr lang="en-US" dirty="0" err="1"/>
              <a:t>downpayment</a:t>
            </a:r>
            <a:r>
              <a:rPr lang="en-US" dirty="0"/>
              <a:t> assistance, subsidy does not get repaid at resale. Instead the subsidy stays with the home, in order to help the price continue to be affordable to successive generations of homebuyers.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0CC6-7566-4F0F-9896-715B4643A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3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0CC6-7566-4F0F-9896-715B4643A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D0CC6-7566-4F0F-9896-715B4643A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4" y="0"/>
            <a:ext cx="12217054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054" y="0"/>
            <a:ext cx="12217054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Seattle Census Task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Steering Committee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000978"/>
            <a:ext cx="300228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2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(02/25/2019)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709535" y="6248284"/>
            <a:ext cx="1632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Mayor’s Office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Debrief last meeting</a:t>
            </a:r>
          </a:p>
          <a:p>
            <a:pPr lvl="0"/>
            <a:r>
              <a:rPr lang="en-US" dirty="0"/>
              <a:t>Review full Task Force draft agenda</a:t>
            </a:r>
          </a:p>
          <a:p>
            <a:pPr lvl="0"/>
            <a:r>
              <a:rPr lang="en-US" dirty="0"/>
              <a:t>Steering Committee subcommittee signup</a:t>
            </a:r>
          </a:p>
          <a:p>
            <a:pPr lvl="0"/>
            <a:r>
              <a:rPr lang="en-US" dirty="0"/>
              <a:t>Timeline/deliverables for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3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52400" y="6248284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Date (xx/xx/</a:t>
            </a:r>
            <a:r>
              <a:rPr lang="en-US" dirty="0" err="1">
                <a:solidFill>
                  <a:srgbClr val="003DA5"/>
                </a:solidFill>
              </a:rPr>
              <a:t>xxxx</a:t>
            </a:r>
            <a:r>
              <a:rPr lang="en-US" dirty="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-73572" y="5981614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4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(02/25/2019)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02031" y="6248282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Mayor’s Office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 userDrawn="1"/>
        </p:nvSpPr>
        <p:spPr>
          <a:xfrm>
            <a:off x="3429000" y="6248282"/>
            <a:ext cx="791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303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Permanently Affordable Homeownership &amp; </a:t>
            </a:r>
            <a:br>
              <a:rPr lang="en-US" dirty="0"/>
            </a:br>
            <a:r>
              <a:rPr lang="en-US" dirty="0"/>
              <a:t>Community Land Trusts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59F2-145A-4D6F-8079-8290319E2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463" y="5719005"/>
            <a:ext cx="4143983" cy="93471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000" dirty="0"/>
              <a:t>August 12, 2019</a:t>
            </a:r>
          </a:p>
          <a:p>
            <a:r>
              <a:rPr lang="en-US" sz="2000" dirty="0"/>
              <a:t>AMIHAC</a:t>
            </a:r>
          </a:p>
        </p:txBody>
      </p:sp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E32D-D09A-4434-9E70-DB2D91B6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Land Trust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51A9-00D3-43E4-B977-23ECE2C4B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224"/>
            <a:ext cx="10515600" cy="42222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Best practice for maintaining permanent affordability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Preserves affordability for the long-term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Uses one-time subsidy to help successive generations of low and middle-income homebuyers purchase a home </a:t>
            </a:r>
          </a:p>
          <a:p>
            <a:endParaRPr lang="en-US" dirty="0"/>
          </a:p>
          <a:p>
            <a:r>
              <a:rPr lang="en-US" dirty="0"/>
              <a:t>Creates wealth for families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188" y="6308209"/>
            <a:ext cx="301557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11A3C-C9A4-4F46-A987-AE48E594FFF1}"/>
              </a:ext>
            </a:extLst>
          </p:cNvPr>
          <p:cNvSpPr txBox="1"/>
          <p:nvPr/>
        </p:nvSpPr>
        <p:spPr>
          <a:xfrm>
            <a:off x="136188" y="6308209"/>
            <a:ext cx="61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94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6770-D255-4707-9986-E07E5237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Land Trusts – Dual Ownership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7A7B-7791-44B2-BE11-61B51E34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690688"/>
            <a:ext cx="10515600" cy="40873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Homeowner owns the house  &amp; CLT owns the land </a:t>
            </a:r>
          </a:p>
          <a:p>
            <a:endParaRPr lang="en-US" dirty="0"/>
          </a:p>
          <a:p>
            <a:r>
              <a:rPr lang="en-US" dirty="0"/>
              <a:t>Ground lease ties house and land together (99 years, inheritable) </a:t>
            </a:r>
          </a:p>
          <a:p>
            <a:endParaRPr lang="en-US" dirty="0"/>
          </a:p>
          <a:p>
            <a:r>
              <a:rPr lang="en-US" dirty="0"/>
              <a:t>Dual ownership does not automatically = affordable price.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Subsidy needed to offset difference between what a low or middle-income household can afford and the cost of the home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B8DCE-8FFB-4038-97AD-450E6B1760AA}"/>
              </a:ext>
            </a:extLst>
          </p:cNvPr>
          <p:cNvSpPr txBox="1"/>
          <p:nvPr/>
        </p:nvSpPr>
        <p:spPr>
          <a:xfrm>
            <a:off x="136188" y="6308209"/>
            <a:ext cx="301557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A8B5B-55CA-49EC-9ABE-03884E105A9C}"/>
              </a:ext>
            </a:extLst>
          </p:cNvPr>
          <p:cNvSpPr txBox="1"/>
          <p:nvPr/>
        </p:nvSpPr>
        <p:spPr>
          <a:xfrm>
            <a:off x="136188" y="6308209"/>
            <a:ext cx="61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78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6770-D255-4707-9986-E07E5237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Land Trusts – Resale Restriction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7A7B-7791-44B2-BE11-61B51E34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2546"/>
            <a:ext cx="10515599" cy="4131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 Initial sales price is affordable (subsidy needed)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dirty="0"/>
              <a:t>Resale price is restricted by formula 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dirty="0"/>
              <a:t>Resale formula </a:t>
            </a:r>
            <a:r>
              <a:rPr lang="en-US" i="1" dirty="0"/>
              <a:t>balances</a:t>
            </a:r>
            <a:r>
              <a:rPr lang="en-US" dirty="0"/>
              <a:t> opportunity for seller to build wealth with ongoing affordability for future homebuyers  </a:t>
            </a:r>
          </a:p>
          <a:p>
            <a:endParaRPr lang="en-US" dirty="0"/>
          </a:p>
          <a:p>
            <a:r>
              <a:rPr lang="en-US" dirty="0"/>
              <a:t>In CLT projects in Seattle, resale price formula generally allows annual increase of between 1-3% per year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46013C-0CC9-4D09-A782-96E07D841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27521"/>
              </p:ext>
            </p:extLst>
          </p:nvPr>
        </p:nvGraphicFramePr>
        <p:xfrm>
          <a:off x="-5362868" y="6858000"/>
          <a:ext cx="4898575" cy="415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988">
                  <a:extLst>
                    <a:ext uri="{9D8B030D-6E8A-4147-A177-3AD203B41FA5}">
                      <a16:colId xmlns:a16="http://schemas.microsoft.com/office/drawing/2014/main" val="50482537"/>
                    </a:ext>
                  </a:extLst>
                </a:gridCol>
                <a:gridCol w="1159328">
                  <a:extLst>
                    <a:ext uri="{9D8B030D-6E8A-4147-A177-3AD203B41FA5}">
                      <a16:colId xmlns:a16="http://schemas.microsoft.com/office/drawing/2014/main" val="358887987"/>
                    </a:ext>
                  </a:extLst>
                </a:gridCol>
                <a:gridCol w="1355272">
                  <a:extLst>
                    <a:ext uri="{9D8B030D-6E8A-4147-A177-3AD203B41FA5}">
                      <a16:colId xmlns:a16="http://schemas.microsoft.com/office/drawing/2014/main" val="1665638194"/>
                    </a:ext>
                  </a:extLst>
                </a:gridCol>
                <a:gridCol w="810987">
                  <a:extLst>
                    <a:ext uri="{9D8B030D-6E8A-4147-A177-3AD203B41FA5}">
                      <a16:colId xmlns:a16="http://schemas.microsoft.com/office/drawing/2014/main" val="2890366609"/>
                    </a:ext>
                  </a:extLst>
                </a:gridCol>
              </a:tblGrid>
              <a:tr h="19581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City </a:t>
                      </a:r>
                      <a:r>
                        <a:rPr lang="en-US" sz="2000" dirty="0" err="1">
                          <a:effectLst/>
                        </a:rPr>
                        <a:t>ofSeattle</a:t>
                      </a:r>
                      <a:r>
                        <a:rPr lang="en-US" sz="2000" dirty="0">
                          <a:effectLst/>
                        </a:rPr>
                        <a:t> Average -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Market Rate Rent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Affordable Rent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Rent Buy Down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1501583"/>
                  </a:ext>
                </a:extLst>
              </a:tr>
              <a:tr h="548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SEDU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4028622"/>
                  </a:ext>
                </a:extLst>
              </a:tr>
              <a:tr h="548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Studio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1164801"/>
                  </a:ext>
                </a:extLst>
              </a:tr>
              <a:tr h="548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1-bedroom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679880"/>
                  </a:ext>
                </a:extLst>
              </a:tr>
              <a:tr h="548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2-bedroom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476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D20446-C14B-47A0-8FFE-67B6C357B027}"/>
              </a:ext>
            </a:extLst>
          </p:cNvPr>
          <p:cNvSpPr txBox="1"/>
          <p:nvPr/>
        </p:nvSpPr>
        <p:spPr>
          <a:xfrm>
            <a:off x="136188" y="6308209"/>
            <a:ext cx="301557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36056-5573-4F21-BB32-0E9511E8D87D}"/>
              </a:ext>
            </a:extLst>
          </p:cNvPr>
          <p:cNvSpPr txBox="1"/>
          <p:nvPr/>
        </p:nvSpPr>
        <p:spPr>
          <a:xfrm>
            <a:off x="136188" y="6308209"/>
            <a:ext cx="61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124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0F73-C1F7-465A-8C1D-6275753D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Land Trusts- Program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48B08-88D7-4C9B-AEAB-EE7C34664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928"/>
            <a:ext cx="10515600" cy="40873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Buyer-Driven</a:t>
            </a:r>
            <a:r>
              <a:rPr lang="en-US" dirty="0"/>
              <a:t>: A buyer can purchase a home of their choice on the open market. The buyer qualifies for a certain amount of subsidy to fill the gap between what they can afford (maximum mortgage amount) and the home they want to purchase.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New construction</a:t>
            </a:r>
            <a:r>
              <a:rPr lang="en-US" dirty="0"/>
              <a:t>: New homes are developed and sold to income-qualified households. Subsidy is provided to the developer to fill the gap between what the household can afford (maximum mortgage amount) and what it costs to build. </a:t>
            </a:r>
          </a:p>
        </p:txBody>
      </p:sp>
    </p:spTree>
    <p:extLst>
      <p:ext uri="{BB962C8B-B14F-4D97-AF65-F5344CB8AC3E}">
        <p14:creationId xmlns:p14="http://schemas.microsoft.com/office/powerpoint/2010/main" val="95623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9533-A86F-4186-A115-7DE42F0F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Land Trust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A1930-FBF7-4915-89E9-606E7E16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56"/>
            <a:ext cx="10515600" cy="43622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500" dirty="0"/>
          </a:p>
          <a:p>
            <a:pPr>
              <a:lnSpc>
                <a:spcPct val="120000"/>
              </a:lnSpc>
            </a:pPr>
            <a:r>
              <a:rPr lang="en-US" sz="2400" dirty="0"/>
              <a:t>A family of 3 at 100% AMI wants to participate in a buyer-driven program.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00" dirty="0"/>
          </a:p>
          <a:p>
            <a:pPr>
              <a:lnSpc>
                <a:spcPct val="120000"/>
              </a:lnSpc>
            </a:pPr>
            <a:r>
              <a:rPr lang="en-US" sz="2400" dirty="0"/>
              <a:t>They find a 2-bedroom home that costs $523,000. The maximum mortgage they can obtain is $423,000.*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700" dirty="0"/>
          </a:p>
          <a:p>
            <a:pPr>
              <a:lnSpc>
                <a:spcPct val="120000"/>
              </a:lnSpc>
            </a:pPr>
            <a:r>
              <a:rPr lang="en-US" sz="2400" dirty="0"/>
              <a:t>They qualify for subsidy of $100,000 to fill the gap. </a:t>
            </a:r>
            <a:r>
              <a:rPr lang="en-US" sz="2400" u="sng" dirty="0"/>
              <a:t>Their purchase price is $423,000.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700" dirty="0"/>
          </a:p>
          <a:p>
            <a:pPr>
              <a:lnSpc>
                <a:spcPct val="120000"/>
              </a:lnSpc>
            </a:pPr>
            <a:r>
              <a:rPr lang="en-US" sz="2400" dirty="0"/>
              <a:t>Ten years later the family wants to sell. The resale price is $423,000 x 1.5% per year, compounded annually.  Resale price = $483,654.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>
              <a:lnSpc>
                <a:spcPct val="120000"/>
              </a:lnSpc>
            </a:pPr>
            <a:r>
              <a:rPr lang="en-US" sz="2400" dirty="0"/>
              <a:t>Because Area Median Income is generally going up each year, at resale home should be affordable to a household around 100% AMI, possibly even lower.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536DB-9351-4558-9434-DF3FF1E9BAB1}"/>
              </a:ext>
            </a:extLst>
          </p:cNvPr>
          <p:cNvSpPr txBox="1"/>
          <p:nvPr/>
        </p:nvSpPr>
        <p:spPr>
          <a:xfrm>
            <a:off x="136188" y="6308209"/>
            <a:ext cx="301557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30B5-7F62-4EF4-9FC8-1E6CC64307F5}"/>
              </a:ext>
            </a:extLst>
          </p:cNvPr>
          <p:cNvSpPr txBox="1"/>
          <p:nvPr/>
        </p:nvSpPr>
        <p:spPr>
          <a:xfrm>
            <a:off x="136188" y="6308209"/>
            <a:ext cx="61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10EAD-9416-47AD-90D7-7E2A74CE0B30}"/>
              </a:ext>
            </a:extLst>
          </p:cNvPr>
          <p:cNvSpPr txBox="1"/>
          <p:nvPr/>
        </p:nvSpPr>
        <p:spPr>
          <a:xfrm>
            <a:off x="838200" y="5684395"/>
            <a:ext cx="8132805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i="1" dirty="0">
                <a:solidFill>
                  <a:schemeClr val="tx1">
                    <a:lumMod val="75000"/>
                  </a:schemeClr>
                </a:solidFill>
              </a:rPr>
              <a:t>* 35% DTI, 6% Interest and 20% down no PMI</a:t>
            </a:r>
          </a:p>
        </p:txBody>
      </p:sp>
    </p:spTree>
    <p:extLst>
      <p:ext uri="{BB962C8B-B14F-4D97-AF65-F5344CB8AC3E}">
        <p14:creationId xmlns:p14="http://schemas.microsoft.com/office/powerpoint/2010/main" val="119389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wide Powerpoint Template  -  Read-Only" id="{AA9621FC-5E59-4148-8AE7-8295C506E97E}" vid="{654C91A8-2FBC-49AA-9A03-4D3E5A7DB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5E132FCBD99941B119034EF4842C4E" ma:contentTypeVersion="11" ma:contentTypeDescription="Create a new document." ma:contentTypeScope="" ma:versionID="5ecb147f0ffa86e1b8c85fa8e00e9425">
  <xsd:schema xmlns:xsd="http://www.w3.org/2001/XMLSchema" xmlns:xs="http://www.w3.org/2001/XMLSchema" xmlns:p="http://schemas.microsoft.com/office/2006/metadata/properties" xmlns:ns3="67b23609-33bf-4624-80ee-11efcf1b8134" xmlns:ns4="a0f79183-d66e-4ebf-9a8f-91e683b37f16" targetNamespace="http://schemas.microsoft.com/office/2006/metadata/properties" ma:root="true" ma:fieldsID="22bd348b9b822e4d892e93512d5a7552" ns3:_="" ns4:_="">
    <xsd:import namespace="67b23609-33bf-4624-80ee-11efcf1b8134"/>
    <xsd:import namespace="a0f79183-d66e-4ebf-9a8f-91e683b37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23609-33bf-4624-80ee-11efcf1b8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79183-d66e-4ebf-9a8f-91e683b37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CD351-0561-4B41-9079-EB7703943CEB}">
  <ds:schemaRefs>
    <ds:schemaRef ds:uri="http://purl.org/dc/elements/1.1/"/>
    <ds:schemaRef ds:uri="http://schemas.microsoft.com/office/2006/metadata/properties"/>
    <ds:schemaRef ds:uri="a0f79183-d66e-4ebf-9a8f-91e683b37f16"/>
    <ds:schemaRef ds:uri="http://purl.org/dc/terms/"/>
    <ds:schemaRef ds:uri="67b23609-33bf-4624-80ee-11efcf1b8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2726AD-EA07-4247-A79C-BF4BC6CC16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23609-33bf-4624-80ee-11efcf1b8134"/>
    <ds:schemaRef ds:uri="a0f79183-d66e-4ebf-9a8f-91e683b37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536</Words>
  <Application>Microsoft Office PowerPoint</Application>
  <PresentationFormat>Widescreen</PresentationFormat>
  <Paragraphs>92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Seattle Text</vt:lpstr>
      <vt:lpstr>Office Theme</vt:lpstr>
      <vt:lpstr> Permanently Affordable Homeownership &amp;  Community Land Trusts </vt:lpstr>
      <vt:lpstr>Community Land Trust Model</vt:lpstr>
      <vt:lpstr>Community Land Trusts – Dual Ownership  </vt:lpstr>
      <vt:lpstr>Community Land Trusts – Resale Restriction </vt:lpstr>
      <vt:lpstr>Community Land Trusts- Program Types</vt:lpstr>
      <vt:lpstr>Community Land Trust – 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Housing  Home Repair Loan Program:  Livable Space Expansion</dc:title>
  <dc:creator>LaBrecque, Jennifer</dc:creator>
  <cp:lastModifiedBy>Brinson, Leslie</cp:lastModifiedBy>
  <cp:revision>169</cp:revision>
  <cp:lastPrinted>2019-05-20T15:25:22Z</cp:lastPrinted>
  <dcterms:created xsi:type="dcterms:W3CDTF">2019-04-12T15:37:03Z</dcterms:created>
  <dcterms:modified xsi:type="dcterms:W3CDTF">2019-08-12T18:10:11Z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0x010100C65E132FCBD99941B119034EF4842C4E</vt:lpwstr>
  </property>
</Properties>
</file>